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331" r:id="rId3"/>
    <p:sldId id="589" r:id="rId4"/>
    <p:sldId id="633" r:id="rId5"/>
    <p:sldId id="590" r:id="rId6"/>
    <p:sldId id="591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589"/>
            <p14:sldId id="633"/>
            <p14:sldId id="590"/>
            <p14:sldId id="591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2"/>
    <p:restoredTop sz="91327"/>
  </p:normalViewPr>
  <p:slideViewPr>
    <p:cSldViewPr snapToGrid="0" snapToObjects="1">
      <p:cViewPr>
        <p:scale>
          <a:sx n="83" d="100"/>
          <a:sy n="83" d="100"/>
        </p:scale>
        <p:origin x="1448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9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06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0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03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128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191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041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43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6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66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8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16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63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81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77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40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9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1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17: Linear Classifiers and Support Vector Machines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  <a:p>
            <a:r>
              <a:rPr lang="en-US" dirty="0" smtClean="0"/>
              <a:t>(lecture by </a:t>
            </a:r>
            <a:r>
              <a:rPr lang="en-US" dirty="0" err="1" smtClean="0"/>
              <a:t>Ankur</a:t>
            </a:r>
            <a:r>
              <a:rPr lang="en-US" dirty="0" smtClean="0"/>
              <a:t> </a:t>
            </a:r>
            <a:r>
              <a:rPr lang="en-US" dirty="0" err="1" smtClean="0"/>
              <a:t>Goswami</a:t>
            </a:r>
            <a:r>
              <a:rPr lang="en-US" dirty="0" smtClean="0"/>
              <a:t> many slides from David Sontag)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56841"/>
            <a:ext cx="8788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1370524"/>
            <a:ext cx="9286498" cy="54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to a plane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93" y="1410963"/>
            <a:ext cx="8869013" cy="52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06" y="1478729"/>
            <a:ext cx="9749187" cy="53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08" y="1441846"/>
            <a:ext cx="9446109" cy="52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l-GR" dirty="0" smtClean="0"/>
              <a:t>γ </a:t>
            </a:r>
            <a:r>
              <a:rPr lang="en-US" dirty="0" smtClean="0"/>
              <a:t>as a function of </a:t>
            </a:r>
            <a:r>
              <a:rPr lang="en-US" b="1" dirty="0" smtClean="0"/>
              <a:t>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95" y="1583290"/>
            <a:ext cx="8377480" cy="52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 (SVMs)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58" y="1486525"/>
            <a:ext cx="8549683" cy="5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 data is not separable?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01" y="1410994"/>
            <a:ext cx="9272998" cy="54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slack: “Soft margin” </a:t>
            </a:r>
            <a:r>
              <a:rPr lang="en-US" dirty="0" smtClean="0"/>
              <a:t>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44" y="1386785"/>
            <a:ext cx="9113111" cy="53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Allowing for slack: “Soft margin</a:t>
            </a:r>
            <a:r>
              <a:rPr lang="en-US"/>
              <a:t>” </a:t>
            </a:r>
            <a:r>
              <a:rPr lang="en-US" smtClean="0"/>
              <a:t>SVM</a:t>
            </a:r>
            <a:endParaRPr lang="en-US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79" y="1413841"/>
            <a:ext cx="9432441" cy="5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Linear classifiers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Perceptron Algorithm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Support Vector Machines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Hinge Loss Formulation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82" y="1519134"/>
            <a:ext cx="8499636" cy="53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 vs 0-1 Loss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393" y="1531030"/>
            <a:ext cx="8691213" cy="4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14" y="1555463"/>
            <a:ext cx="7385696" cy="5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versus all classification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89" y="1366158"/>
            <a:ext cx="8403422" cy="54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18" y="1369665"/>
            <a:ext cx="8618564" cy="5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68" y="1348353"/>
            <a:ext cx="8678730" cy="55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9" y="1430051"/>
            <a:ext cx="8106690" cy="53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28420" y="1690688"/>
            <a:ext cx="9601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400" dirty="0" smtClean="0"/>
              <a:t>Let’s simplify life by assuming:</a:t>
            </a:r>
          </a:p>
          <a:p>
            <a:pPr lvl="1"/>
            <a:r>
              <a:rPr lang="en-US" altLang="x-none" sz="2000" dirty="0" smtClean="0"/>
              <a:t>Every instance is a vector of real numbers, </a:t>
            </a:r>
            <a:r>
              <a:rPr lang="en-US" altLang="x-none" sz="2000" b="1" dirty="0" smtClean="0"/>
              <a:t>x</a:t>
            </a:r>
            <a:r>
              <a:rPr lang="en-US" altLang="x-none" sz="2000" dirty="0" smtClean="0"/>
              <a:t>=(</a:t>
            </a:r>
            <a:r>
              <a:rPr lang="en-US" altLang="x-none" sz="2000" i="1" dirty="0" smtClean="0"/>
              <a:t>x</a:t>
            </a:r>
            <a:r>
              <a:rPr lang="en-US" altLang="x-none" sz="2000" i="1" baseline="-25000" dirty="0" smtClean="0"/>
              <a:t>1</a:t>
            </a:r>
            <a:r>
              <a:rPr lang="en-US" altLang="x-none" sz="2000" i="1" dirty="0" smtClean="0"/>
              <a:t>,…,</a:t>
            </a:r>
            <a:r>
              <a:rPr lang="en-US" altLang="x-none" sz="2000" i="1" dirty="0" err="1" smtClean="0"/>
              <a:t>x</a:t>
            </a:r>
            <a:r>
              <a:rPr lang="en-US" altLang="x-none" sz="2000" i="1" baseline="-25000" dirty="0" err="1" smtClean="0"/>
              <a:t>n</a:t>
            </a:r>
            <a:r>
              <a:rPr lang="en-US" altLang="x-none" sz="2000" i="1" dirty="0" smtClean="0"/>
              <a:t>).  (</a:t>
            </a:r>
            <a:r>
              <a:rPr lang="en-US" altLang="x-none" sz="2000" dirty="0" smtClean="0"/>
              <a:t>Notation: boldface </a:t>
            </a:r>
            <a:r>
              <a:rPr lang="en-US" altLang="x-none" sz="2000" b="1" dirty="0" smtClean="0"/>
              <a:t>x </a:t>
            </a:r>
            <a:r>
              <a:rPr lang="en-US" altLang="x-none" sz="2000" dirty="0" smtClean="0"/>
              <a:t>is a vector.)</a:t>
            </a:r>
            <a:endParaRPr lang="en-US" altLang="x-none" sz="2000" i="1" dirty="0" smtClean="0"/>
          </a:p>
          <a:p>
            <a:pPr lvl="1"/>
            <a:r>
              <a:rPr lang="en-US" altLang="x-none" sz="2000" dirty="0" smtClean="0"/>
              <a:t>There are only two classes, </a:t>
            </a:r>
            <a:r>
              <a:rPr lang="en-US" altLang="x-none" sz="2000" i="1" dirty="0" smtClean="0"/>
              <a:t>y=(+1)</a:t>
            </a:r>
            <a:r>
              <a:rPr lang="en-US" altLang="x-none" sz="2000" dirty="0" smtClean="0"/>
              <a:t> and </a:t>
            </a:r>
            <a:r>
              <a:rPr lang="en-US" altLang="x-none" sz="2000" i="1" dirty="0" smtClean="0"/>
              <a:t>y=(</a:t>
            </a:r>
            <a:r>
              <a:rPr lang="en-US" altLang="x-none" sz="2000" dirty="0" smtClean="0"/>
              <a:t>-</a:t>
            </a:r>
            <a:r>
              <a:rPr lang="en-US" altLang="x-none" sz="2000" i="1" dirty="0" smtClean="0"/>
              <a:t>1</a:t>
            </a:r>
            <a:r>
              <a:rPr lang="en-US" altLang="x-none" sz="2000" dirty="0" smtClean="0"/>
              <a:t>)</a:t>
            </a:r>
          </a:p>
          <a:p>
            <a:r>
              <a:rPr lang="en-US" altLang="x-none" sz="2400" dirty="0" smtClean="0"/>
              <a:t>A </a:t>
            </a:r>
            <a:r>
              <a:rPr lang="en-US" altLang="x-none" sz="2400" u="sng" dirty="0" smtClean="0"/>
              <a:t>linear classifier</a:t>
            </a:r>
            <a:r>
              <a:rPr lang="en-US" altLang="x-none" sz="2400" dirty="0" smtClean="0"/>
              <a:t> is vector </a:t>
            </a:r>
            <a:r>
              <a:rPr lang="en-US" altLang="x-none" sz="2400" b="1" dirty="0" smtClean="0"/>
              <a:t>w</a:t>
            </a:r>
            <a:r>
              <a:rPr lang="en-US" altLang="x-none" sz="2400" dirty="0" smtClean="0"/>
              <a:t> of the same dimension as </a:t>
            </a:r>
            <a:r>
              <a:rPr lang="en-US" altLang="x-none" sz="2400" b="1" dirty="0" smtClean="0"/>
              <a:t>x</a:t>
            </a:r>
            <a:r>
              <a:rPr lang="en-US" altLang="x-none" sz="2400" dirty="0" smtClean="0"/>
              <a:t> that is used to make this prediction:</a:t>
            </a:r>
            <a:endParaRPr lang="en-US" altLang="x-none" sz="2400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55803"/>
              </p:ext>
            </p:extLst>
          </p:nvPr>
        </p:nvGraphicFramePr>
        <p:xfrm>
          <a:off x="2423870" y="4124326"/>
          <a:ext cx="74247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4" imgW="2768400" imgH="228600" progId="Equation.3">
                  <p:embed/>
                </p:oleObj>
              </mc:Choice>
              <mc:Fallback>
                <p:oleObj name="Equation" r:id="rId4" imgW="27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870" y="4124326"/>
                        <a:ext cx="74247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787683"/>
              </p:ext>
            </p:extLst>
          </p:nvPr>
        </p:nvGraphicFramePr>
        <p:xfrm>
          <a:off x="5187708" y="4911726"/>
          <a:ext cx="45339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6" imgW="1536480" imgH="457200" progId="Equation.3">
                  <p:embed/>
                </p:oleObj>
              </mc:Choice>
              <mc:Fallback>
                <p:oleObj name="Equation" r:id="rId6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708" y="4911726"/>
                        <a:ext cx="453390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Linear classifier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57" y="1467572"/>
            <a:ext cx="9384686" cy="53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Perceptron Algorithm to learn a Linear Classifier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333500"/>
            <a:ext cx="9893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Linearly separable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26" y="1518834"/>
            <a:ext cx="9269947" cy="5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the perceptron algorithm work?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917" y="1690688"/>
            <a:ext cx="8744165" cy="51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perceptron algorithm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29" y="1434980"/>
            <a:ext cx="8285351" cy="52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 perceptron algorithm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44" y="1437421"/>
            <a:ext cx="8953500" cy="518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6831" y="4572000"/>
            <a:ext cx="24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[We will see next week]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7472</TotalTime>
  <Words>245</Words>
  <Application>Microsoft Macintosh PowerPoint</Application>
  <PresentationFormat>Widescreen</PresentationFormat>
  <Paragraphs>68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Microsoft Equation 3.0</vt:lpstr>
      <vt:lpstr> CS639:  Data Management for  Data Science</vt:lpstr>
      <vt:lpstr>Today’s Lecture</vt:lpstr>
      <vt:lpstr>Linear classifier</vt:lpstr>
      <vt:lpstr>Example: Linear classifier</vt:lpstr>
      <vt:lpstr>The Perceptron Algorithm to learn a Linear Classifier</vt:lpstr>
      <vt:lpstr>Definition: Linearly separable data</vt:lpstr>
      <vt:lpstr>Does the perceptron algorithm work?</vt:lpstr>
      <vt:lpstr>Properties of the perceptron algorithm</vt:lpstr>
      <vt:lpstr>Problems with the perceptron algorithm</vt:lpstr>
      <vt:lpstr>Linear separators</vt:lpstr>
      <vt:lpstr>Support Vector Machines</vt:lpstr>
      <vt:lpstr>Normal to a plane</vt:lpstr>
      <vt:lpstr>Scale invariance</vt:lpstr>
      <vt:lpstr>Scale invariance</vt:lpstr>
      <vt:lpstr>What is γ as a function of w?</vt:lpstr>
      <vt:lpstr>Support Vector Machines (SVMs)</vt:lpstr>
      <vt:lpstr>What if the data is not separable?</vt:lpstr>
      <vt:lpstr>Allowing for slack: “Soft margin” SVM</vt:lpstr>
      <vt:lpstr>Allowing for slack: “Soft margin” SVM</vt:lpstr>
      <vt:lpstr>Equivalent Hinge Loss Formulation</vt:lpstr>
      <vt:lpstr>Hinge Loss vs 0-1 Loss</vt:lpstr>
      <vt:lpstr>Multiclass SVM</vt:lpstr>
      <vt:lpstr>One versus all classification</vt:lpstr>
      <vt:lpstr>Multiclass SVM</vt:lpstr>
      <vt:lpstr>Multiclass SVM</vt:lpstr>
      <vt:lpstr>What you need to know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892</cp:revision>
  <cp:lastPrinted>2019-03-24T20:04:48Z</cp:lastPrinted>
  <dcterms:created xsi:type="dcterms:W3CDTF">2015-09-11T05:09:33Z</dcterms:created>
  <dcterms:modified xsi:type="dcterms:W3CDTF">2019-03-25T01:25:49Z</dcterms:modified>
</cp:coreProperties>
</file>